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67" r:id="rId3"/>
    <p:sldId id="257" r:id="rId4"/>
    <p:sldId id="262" r:id="rId5"/>
    <p:sldId id="258" r:id="rId6"/>
    <p:sldId id="259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2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36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50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35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8486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65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6072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43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95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12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38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23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96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0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16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7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01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3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1CE9D1F-A9C7-4053-99AE-CF43A7C7853A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33E0FF9-78AE-4AEA-9D67-A36E3D6F1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1206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SRS Timing Jitter: </a:t>
            </a:r>
            <a:br>
              <a:rPr lang="en-US" dirty="0" smtClean="0"/>
            </a:br>
            <a:r>
              <a:rPr lang="en-US" dirty="0" smtClean="0"/>
              <a:t>More Clarity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Phipps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583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446" y="0"/>
            <a:ext cx="10310363" cy="1507067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Direct measurement of 25/</a:t>
            </a:r>
            <a:r>
              <a:rPr lang="en-US" sz="2800" dirty="0" err="1" smtClean="0"/>
              <a:t>Sqrt</a:t>
            </a:r>
            <a:r>
              <a:rPr lang="en-US" sz="2800" dirty="0" smtClean="0"/>
              <a:t>(12) Effect … </a:t>
            </a:r>
            <a:br>
              <a:rPr lang="en-US" sz="2800" dirty="0" smtClean="0"/>
            </a:br>
            <a:r>
              <a:rPr lang="en-US" sz="2800" dirty="0" smtClean="0"/>
              <a:t>But What Else?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447" y="2360107"/>
            <a:ext cx="4637987" cy="34784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660" y="2360107"/>
            <a:ext cx="762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NIM </a:t>
            </a:r>
            <a:r>
              <a:rPr lang="en-US" dirty="0" err="1" smtClean="0"/>
              <a:t>Trg</a:t>
            </a:r>
            <a:r>
              <a:rPr lang="en-US" dirty="0" smtClean="0"/>
              <a:t> In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845" y="1473871"/>
            <a:ext cx="3381080" cy="25358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845" y="4322190"/>
            <a:ext cx="3381080" cy="2535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660" y="5266929"/>
            <a:ext cx="1047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SRS </a:t>
            </a:r>
          </a:p>
          <a:p>
            <a:r>
              <a:rPr lang="en-US" dirty="0" err="1" smtClean="0"/>
              <a:t>Trg</a:t>
            </a:r>
            <a:r>
              <a:rPr lang="en-US" dirty="0" smtClean="0"/>
              <a:t> Out  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9888718" y="4176074"/>
            <a:ext cx="1376313" cy="518474"/>
          </a:xfrm>
          <a:prstGeom prst="ellipse">
            <a:avLst/>
          </a:prstGeom>
          <a:solidFill>
            <a:schemeClr val="accent1">
              <a:alpha val="0"/>
            </a:schemeClr>
          </a:solidFill>
          <a:ln w="444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12" idx="0"/>
          </p:cNvCxnSpPr>
          <p:nvPr/>
        </p:nvCxnSpPr>
        <p:spPr>
          <a:xfrm flipH="1" flipV="1">
            <a:off x="10916239" y="4506012"/>
            <a:ext cx="718597" cy="7609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077671" y="5266929"/>
            <a:ext cx="1114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Sqrt</a:t>
            </a:r>
            <a:r>
              <a:rPr lang="en-US" dirty="0" smtClean="0"/>
              <a:t>(12)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732256" y="3006438"/>
            <a:ext cx="1498862" cy="1092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17970" y="2176628"/>
            <a:ext cx="1195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Trigger on </a:t>
            </a:r>
            <a:r>
              <a:rPr lang="en-US" dirty="0" err="1" smtClean="0"/>
              <a:t>Trg</a:t>
            </a:r>
            <a:r>
              <a:rPr lang="en-US" dirty="0" smtClean="0"/>
              <a:t> In on scope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716820" y="4637988"/>
            <a:ext cx="1480010" cy="532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79906" y="4989930"/>
            <a:ext cx="1471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 SRS Trigger Jitter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733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177" y="0"/>
            <a:ext cx="3185823" cy="21605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1132" y="2377440"/>
            <a:ext cx="3140868" cy="21300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484" y="4724393"/>
            <a:ext cx="3146163" cy="21336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496" y="0"/>
            <a:ext cx="4597101" cy="34101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496" y="3410174"/>
            <a:ext cx="4597100" cy="344782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167129" y="1705087"/>
            <a:ext cx="1666315" cy="107528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34597" y="4361320"/>
            <a:ext cx="1698847" cy="950268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1364" y="156920"/>
            <a:ext cx="18691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Use Function Generator to Go In and Out of Phase with SRS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899" y="2034645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“In phase” External </a:t>
            </a:r>
            <a:r>
              <a:rPr lang="en-US" dirty="0" err="1" smtClean="0"/>
              <a:t>Pulser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805" y="3315907"/>
            <a:ext cx="2022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“Out of phase” External </a:t>
            </a:r>
            <a:r>
              <a:rPr lang="en-US" dirty="0" err="1" smtClean="0"/>
              <a:t>Pulser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447689" y="11684"/>
            <a:ext cx="1504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Mean time of waveform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807508" y="933488"/>
            <a:ext cx="1327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SRS </a:t>
            </a:r>
          </a:p>
          <a:p>
            <a:r>
              <a:rPr lang="en-US" dirty="0" smtClean="0"/>
              <a:t>Internal </a:t>
            </a:r>
            <a:r>
              <a:rPr lang="en-US" dirty="0" err="1" smtClean="0"/>
              <a:t>Pulser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811765" y="2923601"/>
            <a:ext cx="1779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Phase</a:t>
            </a:r>
          </a:p>
          <a:p>
            <a:r>
              <a:rPr lang="en-US" dirty="0" smtClean="0"/>
              <a:t>External </a:t>
            </a:r>
          </a:p>
          <a:p>
            <a:r>
              <a:rPr lang="en-US" dirty="0" err="1" smtClean="0"/>
              <a:t>Pulser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807508" y="5326379"/>
            <a:ext cx="1675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 of </a:t>
            </a:r>
          </a:p>
          <a:p>
            <a:r>
              <a:rPr lang="en-US" dirty="0" smtClean="0"/>
              <a:t>Phase</a:t>
            </a:r>
          </a:p>
          <a:p>
            <a:r>
              <a:rPr lang="en-US" dirty="0" smtClean="0"/>
              <a:t>External </a:t>
            </a:r>
            <a:r>
              <a:rPr lang="en-US" dirty="0" err="1" smtClean="0"/>
              <a:t>Pulser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9755" y="4295925"/>
            <a:ext cx="1828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Note:</a:t>
            </a:r>
          </a:p>
          <a:p>
            <a:pPr marL="285750" indent="-285750">
              <a:buFontTx/>
              <a:buChar char="-"/>
            </a:pPr>
            <a:r>
              <a:rPr lang="en-US" sz="1400" b="1" dirty="0" smtClean="0">
                <a:solidFill>
                  <a:srgbClr val="FF0000"/>
                </a:solidFill>
              </a:rPr>
              <a:t>SRS clock not exactly 40 MHz</a:t>
            </a:r>
          </a:p>
          <a:p>
            <a:pPr marL="285750" indent="-285750">
              <a:buFontTx/>
              <a:buChar char="-"/>
            </a:pPr>
            <a:r>
              <a:rPr lang="en-US" sz="1400" b="1" dirty="0" err="1" smtClean="0">
                <a:solidFill>
                  <a:srgbClr val="FF0000"/>
                </a:solidFill>
              </a:rPr>
              <a:t>Pulser</a:t>
            </a:r>
            <a:r>
              <a:rPr lang="en-US" sz="1400" b="1" dirty="0" smtClean="0">
                <a:solidFill>
                  <a:srgbClr val="FF0000"/>
                </a:solidFill>
              </a:rPr>
              <a:t> and SRS clocks drift over time</a:t>
            </a:r>
          </a:p>
          <a:p>
            <a:pPr marL="285750" indent="-285750">
              <a:buFontTx/>
              <a:buChar char="-"/>
            </a:pPr>
            <a:r>
              <a:rPr lang="en-US" sz="1400" b="1" dirty="0" smtClean="0">
                <a:solidFill>
                  <a:srgbClr val="FF0000"/>
                </a:solidFill>
              </a:rPr>
              <a:t>Cannot be perfectly in phase w/o synching clocks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0275216" y="3315907"/>
            <a:ext cx="452487" cy="23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061962" y="2993989"/>
            <a:ext cx="878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25 ns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8728799" y="4361322"/>
            <a:ext cx="1668966" cy="304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826891" y="3968268"/>
            <a:ext cx="1571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Ratio of 2 Peaks: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1:1.79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484271" y="4031058"/>
            <a:ext cx="976076" cy="66052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573857" y="2243361"/>
            <a:ext cx="871689" cy="14238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712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22" y="2732441"/>
            <a:ext cx="4968167" cy="336921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786" y="2732440"/>
            <a:ext cx="4968168" cy="33692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55528" y="519583"/>
            <a:ext cx="621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</a:t>
            </a:r>
            <a:r>
              <a:rPr lang="en-US" sz="2400" b="1" dirty="0" smtClean="0"/>
              <a:t>aveforms from the two timing peaks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01383" y="2173045"/>
            <a:ext cx="287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Peak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70662" y="2173045"/>
            <a:ext cx="287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Peak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8032" y="1370127"/>
            <a:ext cx="6217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FF0000"/>
                </a:solidFill>
              </a:rPr>
              <a:t>Same pulse shifted in time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FF0000"/>
                </a:solidFill>
              </a:rPr>
              <a:t>Discreteness is visible in raw data plots</a:t>
            </a:r>
          </a:p>
          <a:p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52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681" y="1634187"/>
            <a:ext cx="3786622" cy="25679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681" y="4240113"/>
            <a:ext cx="3786622" cy="25679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002" y="2586543"/>
            <a:ext cx="4896997" cy="33209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8549" y="244226"/>
            <a:ext cx="621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Internal </a:t>
            </a:r>
            <a:r>
              <a:rPr lang="en-US" sz="2400" b="1" dirty="0" err="1" smtClean="0"/>
              <a:t>Pulser</a:t>
            </a:r>
            <a:r>
              <a:rPr lang="en-US" sz="2400" b="1" dirty="0" smtClean="0"/>
              <a:t> Data</a:t>
            </a:r>
            <a:endParaRPr lang="en-US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118412" y="2586543"/>
            <a:ext cx="1128860" cy="77522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889119" y="4290061"/>
            <a:ext cx="1358153" cy="96168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3881" y="2327823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 Time of Channel 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3014" y="492858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 Time of Channel 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727141" y="1564376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Residual Mean Time of </a:t>
            </a:r>
          </a:p>
          <a:p>
            <a:pPr algn="ctr"/>
            <a:r>
              <a:rPr lang="en-US" dirty="0" smtClean="0"/>
              <a:t>Two Channels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135128" y="4131817"/>
            <a:ext cx="28416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Measurement Error (pedestals, </a:t>
            </a:r>
            <a:r>
              <a:rPr lang="en-US" sz="1600" dirty="0" err="1" smtClean="0">
                <a:solidFill>
                  <a:srgbClr val="FF0000"/>
                </a:solidFill>
              </a:rPr>
              <a:t>etc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Accounts for width of each peak but not discreteness.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78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64715" y="161365"/>
            <a:ext cx="7095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 Phase (sigma = 0.97 ns) External </a:t>
            </a:r>
            <a:r>
              <a:rPr lang="en-US" sz="2400" b="1" dirty="0" err="1" smtClean="0"/>
              <a:t>Pulser</a:t>
            </a:r>
            <a:r>
              <a:rPr lang="en-US" sz="2400" b="1" dirty="0"/>
              <a:t> </a:t>
            </a:r>
            <a:r>
              <a:rPr lang="en-US" sz="2400" b="1" dirty="0" smtClean="0"/>
              <a:t>Data</a:t>
            </a:r>
            <a:endParaRPr lang="en-US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295328" y="2626884"/>
            <a:ext cx="1128860" cy="77522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104965" y="4562573"/>
            <a:ext cx="1319223" cy="70486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7724" y="236816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 Time of Channel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9582" y="511784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 Time of Channel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635" y="1444834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Residual Mean Time of Two Channels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524" y="1479052"/>
            <a:ext cx="3644838" cy="24717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524" y="4166647"/>
            <a:ext cx="3658739" cy="24812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259" y="2606590"/>
            <a:ext cx="4600846" cy="312011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478359" y="4138366"/>
            <a:ext cx="22117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Measurement Error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(pedestals, </a:t>
            </a:r>
            <a:r>
              <a:rPr lang="en-US" dirty="0" err="1" smtClean="0">
                <a:solidFill>
                  <a:srgbClr val="FF0000"/>
                </a:solidFill>
              </a:rPr>
              <a:t>etc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639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13002" y="234625"/>
            <a:ext cx="6711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 Of Phase (sigma = 6.33 ns) External </a:t>
            </a:r>
            <a:r>
              <a:rPr lang="en-US" sz="2400" b="1" dirty="0" err="1" smtClean="0"/>
              <a:t>Pulser</a:t>
            </a:r>
            <a:r>
              <a:rPr lang="en-US" sz="2400" b="1" dirty="0"/>
              <a:t> </a:t>
            </a:r>
            <a:r>
              <a:rPr lang="en-US" sz="2400" b="1" dirty="0" smtClean="0"/>
              <a:t>Data</a:t>
            </a:r>
            <a:endParaRPr lang="en-US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295328" y="2626884"/>
            <a:ext cx="1128860" cy="77522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104965" y="4437529"/>
            <a:ext cx="1452282" cy="829908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7724" y="236816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 Time of Channel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9582" y="511784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 Time of Channel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635" y="1444834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Residual Mean Time of Two Channels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304" y="2411472"/>
            <a:ext cx="4211338" cy="28559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640" y="1564660"/>
            <a:ext cx="3354357" cy="2274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270" y="3959258"/>
            <a:ext cx="3380727" cy="229267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186128" y="3723587"/>
            <a:ext cx="22117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Measurement Error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(pedestals, </a:t>
            </a:r>
            <a:r>
              <a:rPr lang="en-US" dirty="0" err="1" smtClean="0">
                <a:solidFill>
                  <a:srgbClr val="FF0000"/>
                </a:solidFill>
              </a:rPr>
              <a:t>etc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214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0765" y="123658"/>
            <a:ext cx="621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What it Isn’t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00765" y="2661039"/>
            <a:ext cx="6217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What it Is (or might be)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6243" y="585323"/>
            <a:ext cx="11764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Not dependent on width of discriminated NIM pulse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Not caused by any ringing on our end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Not dependent on test setup. Present when we directly inject on strips as well as normal GEM operation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Not dependent on relative location within time bin. Same distribution for 5, 10, 15, … ns delay between external </a:t>
            </a:r>
            <a:r>
              <a:rPr lang="en-US" dirty="0" err="1" smtClean="0"/>
              <a:t>pulser</a:t>
            </a:r>
            <a:r>
              <a:rPr lang="en-US" dirty="0" smtClean="0"/>
              <a:t> channels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243" y="3386654"/>
            <a:ext cx="11764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Caused by something in external trigger pipeline – discreteness not there for internal </a:t>
            </a:r>
            <a:r>
              <a:rPr lang="en-US" dirty="0" err="1" smtClean="0"/>
              <a:t>pulser</a:t>
            </a:r>
            <a:r>
              <a:rPr lang="en-US" dirty="0" smtClean="0"/>
              <a:t> triggered data but is for in phase external </a:t>
            </a:r>
            <a:r>
              <a:rPr lang="en-US" dirty="0" err="1" smtClean="0"/>
              <a:t>pulser</a:t>
            </a:r>
            <a:r>
              <a:rPr lang="en-US" dirty="0" smtClean="0"/>
              <a:t> triggered data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Smaller (trigger) peak comes first in ratio of 1:1.79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~25 ns apart. One clock cycle.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Discreteness is visible by eye in raw data plots. Obvious 1 time bin shift in line with 1:1.79 ratio.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Present for random as well as cyclic (function generator) triggers. Random triggers have full </a:t>
            </a:r>
            <a:r>
              <a:rPr lang="en-US" dirty="0" err="1" smtClean="0"/>
              <a:t>sqrt</a:t>
            </a:r>
            <a:r>
              <a:rPr lang="en-US" dirty="0" smtClean="0"/>
              <a:t>(12) effect convoluted in data, while cyclic triggers have &lt; </a:t>
            </a:r>
            <a:r>
              <a:rPr lang="en-US" dirty="0" err="1" smtClean="0"/>
              <a:t>sqrt</a:t>
            </a:r>
            <a:r>
              <a:rPr lang="en-US" dirty="0" smtClean="0"/>
              <a:t>(12) convoluted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Ringing effect within FEC/SRS?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Bug in early version of FEC/APV? Our FEC/APVs are older versions. Have not tested on newer versions. Does anyone else see the same thing? </a:t>
            </a:r>
          </a:p>
        </p:txBody>
      </p:sp>
    </p:spTree>
    <p:extLst>
      <p:ext uri="{BB962C8B-B14F-4D97-AF65-F5344CB8AC3E}">
        <p14:creationId xmlns:p14="http://schemas.microsoft.com/office/powerpoint/2010/main" val="139467924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4764</TotalTime>
  <Words>432</Words>
  <Application>Microsoft Office PowerPoint</Application>
  <PresentationFormat>Widescreen</PresentationFormat>
  <Paragraphs>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Slice</vt:lpstr>
      <vt:lpstr>SRS Timing Jitter:  More Clarity</vt:lpstr>
      <vt:lpstr>Direct measurement of 25/Sqrt(12) Effect …  But What Else?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 User</dc:creator>
  <cp:lastModifiedBy>Lab User</cp:lastModifiedBy>
  <cp:revision>18</cp:revision>
  <dcterms:created xsi:type="dcterms:W3CDTF">2015-05-28T20:44:51Z</dcterms:created>
  <dcterms:modified xsi:type="dcterms:W3CDTF">2015-06-01T04:09:17Z</dcterms:modified>
</cp:coreProperties>
</file>